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55992e8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55992e8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55992e85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55992e85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55992e85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55992e85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55992e85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55992e85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55992e85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55992e85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55992e852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55992e852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55992e8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55992e8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55992e852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55992e852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55992e852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55992e852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55992e852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55992e852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55992e852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55992e852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55992e852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55992e852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55992e852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55992e852_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55992e852_7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55992e852_7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55992e852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55992e852_7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55992e852_7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55992e852_7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55992e852_7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55992e852_7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55992e852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455992e852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55992e852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55992e852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55992e852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55992e852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55992e852_7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55992e852_7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55992e852_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55992e852_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55992e852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55992e852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5992e852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55992e852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55992e852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55992e852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55992e8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55992e8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55992e8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55992e8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55992e85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55992e85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ctrTitle"/>
          </p:nvPr>
        </p:nvSpPr>
        <p:spPr>
          <a:xfrm>
            <a:off x="727025" y="2709675"/>
            <a:ext cx="92175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CN" sz="5100"/>
              <a:t>基于多重回归分析的决策模型</a:t>
            </a:r>
            <a:endParaRPr sz="51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3057571" y="4122701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zh-CN" sz="3200"/>
              <a:t>UM003 钟宇璋 石家玉 杨宜树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单品相关性举例（食用菌）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14225"/>
            <a:ext cx="9109800" cy="52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677325" y="3483325"/>
            <a:ext cx="9204300" cy="10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相关趋势极其明显的有：姬菇 (1)与海鲜菇(1)（Rxy=0.951）。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注：我们对极其明显的定义是：Rxy&gt;=0.95,双尾显著性&lt;=0.05。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问题二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75" y="1549875"/>
            <a:ext cx="8252924" cy="482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744550" y="2374700"/>
            <a:ext cx="1013880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048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  根据每条历史销售数据的统计与分析，推导出每日各产品的成本加成定价(Jc)公式，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公式如下：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                   成本加成定价=[批发价/(1-单品损耗/100)]*[1+(销售单价 - 批发价)/ 批发价]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成本加成定价公式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2023 年 6 月 24-30 日各品类的总日销量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572575"/>
            <a:ext cx="8698324" cy="43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成本加成定价的加权平均处理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body" idx="1"/>
          </p:nvPr>
        </p:nvSpPr>
        <p:spPr>
          <a:xfrm>
            <a:off x="677325" y="1370300"/>
            <a:ext cx="9015300" cy="224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首先，根据 VLOOKUP 函数定位到了不同单品的成本加成定价，然后计算出不同单品的权重 (Q)，权重公式为： 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Q=单品日销量/单品所属品类日销量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加权平均处理得到加权平均后成本加成定价的公式为：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加权平均后成本加成定价=Q*Σ(成本加成定价i),i = 1,2,3,...,n.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600"/>
              <a:t>       *成本加成定价i：代表各品类内各单品计算出的成本加成定价。</a:t>
            </a:r>
            <a:endParaRPr sz="1600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00" y="3781222"/>
            <a:ext cx="7729726" cy="2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/>
        </p:nvSpPr>
        <p:spPr>
          <a:xfrm>
            <a:off x="677325" y="1496225"/>
            <a:ext cx="1008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Trebuchet MS"/>
                <a:ea typeface="Trebuchet MS"/>
                <a:cs typeface="Trebuchet MS"/>
                <a:sym typeface="Trebuchet MS"/>
              </a:rPr>
              <a:t>建模顺序：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latin typeface="Trebuchet MS"/>
                <a:ea typeface="Trebuchet MS"/>
                <a:cs typeface="Trebuchet MS"/>
                <a:sym typeface="Trebuchet MS"/>
              </a:rPr>
              <a:t>1.找到各蔬菜品类的销售总量与成本加成定价的对应关系。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latin typeface="Trebuchet MS"/>
                <a:ea typeface="Trebuchet MS"/>
                <a:cs typeface="Trebuchet MS"/>
                <a:sym typeface="Trebuchet MS"/>
              </a:rPr>
              <a:t>2.再根据时间序列分析方法，预测未来一周(2023 年 7 月 1-7 日)每日的补货量以及定价策略。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高斯拟合是一种常用的数据拟合方法，它用高斯分布函数来近似描述数据的分布情况。高斯分布函数也称为正态分布函数，通常用于描述连续型随机变量的分布。</a:t>
            </a:r>
            <a:endParaRPr sz="18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高斯拟合的目标是找到一个或多个高斯分布函数的参数，使其最好地拟合给定的数据。论文将用高阶高斯拟合进行数据模拟，以下用阶数为2的高斯拟合举例，一般公式为：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高斯函数的模型建立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61877"/>
          <a:stretch/>
        </p:blipFill>
        <p:spPr>
          <a:xfrm>
            <a:off x="1170925" y="4060225"/>
            <a:ext cx="8257550" cy="21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t="37106" r="931"/>
          <a:stretch/>
        </p:blipFill>
        <p:spPr>
          <a:xfrm>
            <a:off x="677325" y="1642850"/>
            <a:ext cx="8889601" cy="40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高斯函数的模型建立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花叶类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t="19315" b="5670"/>
          <a:stretch/>
        </p:blipFill>
        <p:spPr>
          <a:xfrm>
            <a:off x="0" y="752875"/>
            <a:ext cx="6495299" cy="56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4">
            <a:alphaModFix/>
          </a:blip>
          <a:srcRect t="20269" b="-3408"/>
          <a:stretch/>
        </p:blipFill>
        <p:spPr>
          <a:xfrm>
            <a:off x="6495300" y="752875"/>
            <a:ext cx="5696700" cy="597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34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1706850" y="1773878"/>
            <a:ext cx="8778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每日补货量依次为：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102.4 千克，81.39 千克，58.44 千克，37.83 千克，22.17 千克，11.69 千 克，5.60 千克； 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每日平均定价依次为：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5.28 元/千克，5.42 元/千克，6.55 元/千克，10.6 元/千克，19.2 元/千 克，31.45 元/千克，42.45 元/千克。 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在这样的补货量决策和定价决策下收益最大。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t="19884" b="-5854"/>
          <a:stretch/>
        </p:blipFill>
        <p:spPr>
          <a:xfrm>
            <a:off x="13975" y="720050"/>
            <a:ext cx="6541000" cy="59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 t="20454" b="-3435"/>
          <a:stretch/>
        </p:blipFill>
        <p:spPr>
          <a:xfrm>
            <a:off x="6554975" y="751550"/>
            <a:ext cx="5651001" cy="58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花菜类</a:t>
            </a:r>
            <a:endParaRPr/>
          </a:p>
        </p:txBody>
      </p:sp>
      <p:cxnSp>
        <p:nvCxnSpPr>
          <p:cNvPr id="273" name="Google Shape;273;p35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5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746250" y="1743450"/>
            <a:ext cx="7482900" cy="3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2048325" y="1895825"/>
            <a:ext cx="7879200" cy="3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每日补货量依次为：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19.23 千克，15.04 千克，13.90 千克，14.10 千克，14.60 千克，15.10 千 克，15.60 千克； 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每日平均定价依次为：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13.27 元/千克，12.22 元/千克，12.41 元/千克，12.36 元/千克，12.25 元/千克，12.23 元/千克，12.27 元/千克。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在这样的补货量决策和定价决策下收益最大。</a:t>
            </a:r>
            <a:endParaRPr sz="30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t="14421" b="2070"/>
          <a:stretch/>
        </p:blipFill>
        <p:spPr>
          <a:xfrm>
            <a:off x="0" y="751550"/>
            <a:ext cx="6295250" cy="5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 t="17225"/>
          <a:stretch/>
        </p:blipFill>
        <p:spPr>
          <a:xfrm>
            <a:off x="6295250" y="751550"/>
            <a:ext cx="5896750" cy="5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水生根茎类</a:t>
            </a:r>
            <a:endParaRPr/>
          </a:p>
        </p:txBody>
      </p:sp>
      <p:cxnSp>
        <p:nvCxnSpPr>
          <p:cNvPr id="286" name="Google Shape;286;p36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36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1466100" y="1665545"/>
            <a:ext cx="9022200" cy="29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每日补货量应依次为：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3.61 千克，2.88 千克，2.28 千克，1.78 千克，1.37 千克，1.05 千克， 0.79 千克；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每日平均定价依次为：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8.37 元/千克，6.24 元/千克，4.73 元/千克，3.65 元/千克，2.92 元/千 克，2.43 元/千克，2.08 元/千克。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在这样的补货量决策和定价决策下收益最大。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900"/>
              <a:t>综述-概念理解</a:t>
            </a:r>
            <a:endParaRPr sz="3900"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l="4868" t="9082" r="4140" b="21050"/>
          <a:stretch/>
        </p:blipFill>
        <p:spPr>
          <a:xfrm>
            <a:off x="490513" y="1930500"/>
            <a:ext cx="9027727" cy="35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t="18589" b="4752"/>
          <a:stretch/>
        </p:blipFill>
        <p:spPr>
          <a:xfrm>
            <a:off x="13975" y="751550"/>
            <a:ext cx="6483999" cy="55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 t="17033"/>
          <a:stretch/>
        </p:blipFill>
        <p:spPr>
          <a:xfrm>
            <a:off x="6484000" y="751550"/>
            <a:ext cx="5652077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茄类</a:t>
            </a:r>
            <a:endParaRPr/>
          </a:p>
        </p:txBody>
      </p:sp>
      <p:cxnSp>
        <p:nvCxnSpPr>
          <p:cNvPr id="297" name="Google Shape;297;p37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7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679450" y="1117500"/>
            <a:ext cx="8168700" cy="4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每日补货量应依次为：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50.52 千克，110 千克，239.6 千克，515 千克，1300 千克，2760 千克， 5400 千克；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每日平均定价依次为：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0.38 元/千克，3.8 X 10-7元/千克，0 元/千克，0 元/千克，0 元/千克， 0 元/千克，0 元/千克。 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分析如上数据可得，未来 7 天内的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平均定价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均无限接近于 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0 元/千克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，且大致符合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历史数据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中茄 类商品在每年该时段均亏损的现实状况，因此，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建议未来 7 天不再出售茄类商品，从而使收益最大 化。 </a:t>
            </a:r>
            <a:endParaRPr sz="30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t="15825" b="5638"/>
          <a:stretch/>
        </p:blipFill>
        <p:spPr>
          <a:xfrm>
            <a:off x="0" y="720050"/>
            <a:ext cx="6281925" cy="55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t="17729"/>
          <a:stretch/>
        </p:blipFill>
        <p:spPr>
          <a:xfrm>
            <a:off x="6281925" y="751550"/>
            <a:ext cx="5910074" cy="55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辣椒类</a:t>
            </a:r>
            <a:endParaRPr/>
          </a:p>
        </p:txBody>
      </p:sp>
      <p:cxnSp>
        <p:nvCxnSpPr>
          <p:cNvPr id="310" name="Google Shape;310;p38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8"/>
          <p:cNvSpPr txBox="1"/>
          <p:nvPr/>
        </p:nvSpPr>
        <p:spPr>
          <a:xfrm>
            <a:off x="1618500" y="1514850"/>
            <a:ext cx="8442900" cy="4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每日补货量为 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44.1 千克，32.97 千克，29.07 千克，25.80 千克，22.86 千克，20.31 千克，18.03 千克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； 每日平均定价应为：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0.38 元/千克，0.0017 元/千克，0.00019 元/千克，0 元/千克，0 元/千克， 0 元/千克，0 元/千克。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 分析如上数据可得，未来 7 天内的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平均定价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均无限接近于 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0 元/千克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，且大致符合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历史数据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中辣椒类商品在每年该时段均亏损的现实状况，因此，建议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未来 7 天不再出售辣椒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商品，从而使收益最大化。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2048325" y="64036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x:销量 y:成本加成定价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691000" y="6445550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t:时间 y:销量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 t="17505"/>
          <a:stretch/>
        </p:blipFill>
        <p:spPr>
          <a:xfrm>
            <a:off x="5946650" y="874800"/>
            <a:ext cx="6245348" cy="55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16375" y="121925"/>
            <a:ext cx="8596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食用菌</a:t>
            </a:r>
            <a:endParaRPr/>
          </a:p>
        </p:txBody>
      </p:sp>
      <p:cxnSp>
        <p:nvCxnSpPr>
          <p:cNvPr id="321" name="Google Shape;321;p39"/>
          <p:cNvCxnSpPr/>
          <p:nvPr/>
        </p:nvCxnSpPr>
        <p:spPr>
          <a:xfrm>
            <a:off x="13975" y="720050"/>
            <a:ext cx="121221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2" name="Google Shape;322;p39"/>
          <p:cNvPicPr preferRelativeResize="0"/>
          <p:nvPr/>
        </p:nvPicPr>
        <p:blipFill rotWithShape="1">
          <a:blip r:embed="rId4">
            <a:alphaModFix/>
          </a:blip>
          <a:srcRect t="20767" b="-4575"/>
          <a:stretch/>
        </p:blipFill>
        <p:spPr>
          <a:xfrm>
            <a:off x="13975" y="874800"/>
            <a:ext cx="5932676" cy="58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694675" y="1752600"/>
            <a:ext cx="79857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每日补货量应为：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10.57 千克，4.45 千克，2.76 千克，2.00 千克，1.48 千克，1.09 千克，0.80 千克； </a:t>
            </a:r>
            <a:r>
              <a:rPr lang="zh-CN"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每日平均定价应为：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3.08 元/千克，2.19 元/千克，1.97 元/千克，1.89 元/千克，1.80 元/千 克，1.76 元/千克，1.75 元/千克。</a:t>
            </a:r>
            <a:r>
              <a:rPr lang="zh-C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在这样的补货量决策和定价决策下收益最大。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问题三</a:t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r="1574" b="2666"/>
          <a:stretch/>
        </p:blipFill>
        <p:spPr>
          <a:xfrm>
            <a:off x="818450" y="1579175"/>
            <a:ext cx="8596677" cy="44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3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基于周销量的筛选定性分析 </a:t>
            </a:r>
            <a:endParaRPr b="1"/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1"/>
          </p:nvPr>
        </p:nvSpPr>
        <p:spPr>
          <a:xfrm>
            <a:off x="677325" y="1240500"/>
            <a:ext cx="8596800" cy="536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经过数据处理后，6月24-30日中可售品种一共有 48 种。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对这 48 种蔬菜进行一次简单的定性分析来筛选出将要在 7 月 1 日上架的商品种类。（以 6 月 24-30 日的销售情况来大致预测 7 月 1 日的销售情况。）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找到了6月24日-6月30日的负收益蔬菜品种，符合这种条件的蔬菜一共有8种，通过这次筛选后本文还剩下40种蔬菜。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寻找6月24日-6月30日中销量极低的品种，筛选条件为周销量小于 2kg。忽略销量极其低的此类三个单品，剩下37个单品。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之后，论文采用</a:t>
            </a:r>
            <a:r>
              <a:rPr lang="zh-CN" b="1"/>
              <a:t>反向筛选</a:t>
            </a:r>
            <a:r>
              <a:rPr lang="zh-CN"/>
              <a:t>的方法，在求和后筛选出 6 月 24 日-6 月 30 日</a:t>
            </a:r>
            <a:r>
              <a:rPr lang="zh-CN" b="1"/>
              <a:t>收益最小的 10 种蔬菜</a:t>
            </a:r>
            <a:r>
              <a:rPr lang="zh-CN"/>
              <a:t>， 将其视为</a:t>
            </a:r>
            <a:r>
              <a:rPr lang="zh-CN" b="1"/>
              <a:t>待定出售</a:t>
            </a:r>
            <a:r>
              <a:rPr lang="zh-CN"/>
              <a:t>状态的蔬菜，而另外 </a:t>
            </a:r>
            <a:r>
              <a:rPr lang="zh-CN" b="1"/>
              <a:t>27</a:t>
            </a:r>
            <a:r>
              <a:rPr lang="zh-CN"/>
              <a:t> 种蔬菜都成为本文的</a:t>
            </a:r>
            <a:r>
              <a:rPr lang="zh-CN" b="1"/>
              <a:t>上架商品</a:t>
            </a:r>
            <a:r>
              <a:rPr lang="zh-CN"/>
              <a:t>。以下是论文分析后得到的</a:t>
            </a:r>
            <a:r>
              <a:rPr lang="zh-CN" b="1"/>
              <a:t>待定出售</a:t>
            </a:r>
            <a:r>
              <a:rPr lang="zh-CN"/>
              <a:t>状态的蔬菜种类。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4569150"/>
            <a:ext cx="8439249" cy="151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677325" y="411475"/>
            <a:ext cx="8596800" cy="117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多重回归分析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  <p:sp>
        <p:nvSpPr>
          <p:cNvPr id="342" name="Google Shape;342;p42"/>
          <p:cNvSpPr txBox="1">
            <a:spLocks noGrp="1"/>
          </p:cNvSpPr>
          <p:nvPr>
            <p:ph type="body" idx="1"/>
          </p:nvPr>
        </p:nvSpPr>
        <p:spPr>
          <a:xfrm>
            <a:off x="677325" y="1118625"/>
            <a:ext cx="8596800" cy="492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 b="1"/>
              <a:t>寻找成本加成定价与日销量的线性拟合关系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为了更好地进行蔬菜种类的选择，本文利用 2023 年 6 月 1 日-6 月 30 日的数据，找到这收益最小10种蔬菜的成本加成定价与日销量的线性拟合关系。线性拟合关系的函数形式 为： </a:t>
            </a:r>
            <a:r>
              <a:rPr lang="zh-CN">
                <a:solidFill>
                  <a:schemeClr val="accent5"/>
                </a:solidFill>
              </a:rPr>
              <a:t>y=ax+b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 b="1"/>
              <a:t>寻找单品日收益与单品日销量的二次函数拟合关系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接下来，单品日收益的公式为：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单品日利润=单品日销量*（销售单价-批发价）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此式的函数形式为：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5"/>
                </a:solidFill>
              </a:rPr>
              <a:t>W=x*(y-m) 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化简得：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5"/>
                </a:solidFill>
              </a:rPr>
              <a:t>W=ax^2 +(b-m)x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由其形式可知，单品日收益与单品日销量呈二次函数关系。接下来，本文需要将自变量控制在 一定的范围，除了题目要求的 2.5kg 外，本文还认为该单品的最大范围不得高于前一周的最大销售量，以符合货架上蔬菜类商品摆放的现实情况。通过限制陈列量范围为[2.5,前一周最大销量]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692575" y="289550"/>
            <a:ext cx="8596800" cy="81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单品日利润与补货量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692575" y="859525"/>
            <a:ext cx="10149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rebuchet MS"/>
                <a:ea typeface="Trebuchet MS"/>
                <a:cs typeface="Trebuchet MS"/>
                <a:sym typeface="Trebuchet MS"/>
              </a:rPr>
              <a:t>本文可以找到此区间内的函数因变量(W)最大值与对应的自变量(x)值，公式与对应值为：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25" y="1399100"/>
            <a:ext cx="6540999" cy="2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3435100"/>
            <a:ext cx="6540999" cy="132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677325" y="381000"/>
            <a:ext cx="8596800" cy="98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44"/>
              <a:t>代售商品→最终上架商品</a:t>
            </a:r>
            <a:endParaRPr sz="4044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solidFill>
                  <a:schemeClr val="dk1"/>
                </a:solidFill>
              </a:rPr>
              <a:t>（10个代售商品选前6个收益大的）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362600"/>
            <a:ext cx="8728800" cy="47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>
            <a:spLocks noGrp="1"/>
          </p:cNvSpPr>
          <p:nvPr>
            <p:ph type="title"/>
          </p:nvPr>
        </p:nvSpPr>
        <p:spPr>
          <a:xfrm>
            <a:off x="677325" y="502925"/>
            <a:ext cx="8596800" cy="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27 种上架商品的补货与定价策略 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826000" y="1057650"/>
            <a:ext cx="8884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首先，本文立足于商超的角度，对此 27 种上架商品主要采取</a:t>
            </a:r>
            <a:r>
              <a:rPr lang="zh-CN" b="1">
                <a:latin typeface="Trebuchet MS"/>
                <a:ea typeface="Trebuchet MS"/>
                <a:cs typeface="Trebuchet MS"/>
                <a:sym typeface="Trebuchet MS"/>
              </a:rPr>
              <a:t>渗透定价策略</a:t>
            </a: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，利于商品的联合销售，从而实现利益最大化。同时这样的策略也更容易满足最小陈列量大于 2.5kg 的前提。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0" y="1658250"/>
            <a:ext cx="87630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00" y="5973075"/>
            <a:ext cx="8763000" cy="5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2289050" y="2490225"/>
            <a:ext cx="63702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在理想情况下，最大日销量等于本文在 7 月 1 日的补货量。因此，本文的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补货量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等于上方表格 的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最大日销量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。为了确保上架的商品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销售率尽量高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，本文将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定价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定为 6 月 24 日至 30 日的</a:t>
            </a:r>
            <a:r>
              <a:rPr lang="zh-CN" sz="3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最小成本加成定价</a:t>
            </a:r>
            <a:r>
              <a:rPr lang="zh-CN" sz="3000">
                <a:latin typeface="Trebuchet MS"/>
                <a:ea typeface="Trebuchet MS"/>
                <a:cs typeface="Trebuchet MS"/>
                <a:sym typeface="Trebuchet MS"/>
              </a:rPr>
              <a:t>，以获得最高收益。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问题四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l="3581" t="11582" r="4818" b="23203"/>
          <a:stretch/>
        </p:blipFill>
        <p:spPr>
          <a:xfrm>
            <a:off x="677325" y="2051800"/>
            <a:ext cx="9017349" cy="29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677325" y="2082500"/>
            <a:ext cx="9102900" cy="4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403860" algn="l" rtl="0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zh-CN" sz="2400" b="1" u="sng" dirty="0"/>
              <a:t>关键词：</a:t>
            </a:r>
            <a:endParaRPr sz="2400" b="1" u="sng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403860" algn="l" rtl="0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zh-CN" dirty="0"/>
              <a:t>斯皮尔曼系数        高斯</a:t>
            </a:r>
            <a:r>
              <a:rPr lang="zh-CN"/>
              <a:t>拟合              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403860" algn="l" rtl="0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zh-CN" dirty="0"/>
              <a:t>数据可视化           复合线性回归       层次分析法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403860" algn="l" rtl="0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zh-CN" sz="2400" b="1" u="sng" dirty="0"/>
              <a:t>解决过程：</a:t>
            </a:r>
            <a:r>
              <a:rPr lang="zh-CN" sz="2400" u="sng" dirty="0"/>
              <a:t> </a:t>
            </a:r>
            <a:r>
              <a:rPr lang="zh-CN" sz="2400" dirty="0"/>
              <a:t>      </a:t>
            </a:r>
            <a:endParaRPr sz="2400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数据预处理        寻找数据关系         建立模型          寻找策略         优化策略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cxnSp>
        <p:nvCxnSpPr>
          <p:cNvPr id="156" name="Google Shape;156;p20"/>
          <p:cNvCxnSpPr/>
          <p:nvPr/>
        </p:nvCxnSpPr>
        <p:spPr>
          <a:xfrm rot="10800000" flipH="1">
            <a:off x="2279025" y="5208325"/>
            <a:ext cx="461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4256575" y="5221525"/>
            <a:ext cx="50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5841600" y="5221525"/>
            <a:ext cx="50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900"/>
              <a:t>综述-方法应用</a:t>
            </a:r>
            <a:endParaRPr sz="3900"/>
          </a:p>
        </p:txBody>
      </p:sp>
      <p:cxnSp>
        <p:nvCxnSpPr>
          <p:cNvPr id="160" name="Google Shape;160;p20"/>
          <p:cNvCxnSpPr/>
          <p:nvPr/>
        </p:nvCxnSpPr>
        <p:spPr>
          <a:xfrm>
            <a:off x="7387975" y="5221525"/>
            <a:ext cx="50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准则层两两比较矩阵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t="5802"/>
          <a:stretch/>
        </p:blipFill>
        <p:spPr>
          <a:xfrm>
            <a:off x="1631575" y="2072775"/>
            <a:ext cx="7820001" cy="23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1807100" y="4812275"/>
            <a:ext cx="54633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***本两两比较矩阵已通过一致性检验。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t="16909"/>
          <a:stretch/>
        </p:blipFill>
        <p:spPr>
          <a:xfrm>
            <a:off x="734050" y="2292400"/>
            <a:ext cx="8980726" cy="23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核验结果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677325" y="243850"/>
            <a:ext cx="8596800" cy="66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模型优缺点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body" idx="1"/>
          </p:nvPr>
        </p:nvSpPr>
        <p:spPr>
          <a:xfrm>
            <a:off x="677325" y="905349"/>
            <a:ext cx="8596800" cy="58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1.斯皮尔曼相关系数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优点：斯皮尔曼相关系数可以很好的处理非线性相关性，而其他如皮尔逊很难做到。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缺点：Rxy表达相关程度受显著性数据影响，一个Rxy接近于1的系数会因为显著值太大而无法说明双方相关性很显著。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2.高斯函数拟合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优点：因为 2023 年 6 月 24-30 日的销量与定价数据较少，而高斯拟合只需要较少数据就可以描述它的形状，并提高模型的准确度。 高斯拟合有利于发现异常值点，如辣椒类。有利于使收益最大化。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缺点：高斯函数的形状是固定不变的，如果本题实际处理的蔬菜销售量与定价的数据有长尾或偏态， 高斯函数不能很灵活地适应一些不符合高斯分布的数据。高斯拟合对于噪声或异常值比较敏感，可能会造成拟合结果不精确或不稳定。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3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模型优缺点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677325" y="1240503"/>
            <a:ext cx="85968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3.复合线性回归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优点：可以根据二次项系数大于0或小于0给出每个自变量对因变量的影响程度和方向，提高模型的可解释性.计算速度比高斯拟合快，不需要很复杂的算法，适用于本题所处理的大规模数据。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缺点：需要人工进行筛选，需要检验模型的线性假设。不能很好地拟合高度非线性或分段的数据，需要使用其他回归方法。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4.层次分析法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优点：而且层次分析法所需定量数据信息较少，结合了本文作者对问题的本质、要素和关系的理解，适用于探究开放性问题。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缺点：本次考虑的指标较少，且都不是优化决策的主要指标，容易产生两两比较重要性的误判。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2153175" y="2644075"/>
            <a:ext cx="7277400" cy="104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900">
                <a:solidFill>
                  <a:srgbClr val="729D51"/>
                </a:solidFill>
              </a:rPr>
              <a:t>感谢聆听，敬请提问</a:t>
            </a:r>
            <a:r>
              <a:rPr lang="zh-CN" sz="4800">
                <a:solidFill>
                  <a:srgbClr val="729D51"/>
                </a:solidFill>
              </a:rPr>
              <a:t>!</a:t>
            </a:r>
            <a:endParaRPr sz="4800">
              <a:solidFill>
                <a:srgbClr val="729D5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83B430"/>
                </a:solidFill>
              </a:rPr>
              <a:t>Thanks for your listening!</a:t>
            </a:r>
            <a:endParaRPr sz="4800">
              <a:solidFill>
                <a:srgbClr val="83B43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900"/>
              <a:t>数据预处理(1):Vlookup函数</a:t>
            </a:r>
            <a:endParaRPr sz="3900"/>
          </a:p>
        </p:txBody>
      </p:sp>
      <p:sp>
        <p:nvSpPr>
          <p:cNvPr id="166" name="Google Shape;166;p21"/>
          <p:cNvSpPr txBox="1"/>
          <p:nvPr/>
        </p:nvSpPr>
        <p:spPr>
          <a:xfrm>
            <a:off x="7970475" y="3026250"/>
            <a:ext cx="26424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Trebuchet MS"/>
                <a:ea typeface="Trebuchet MS"/>
                <a:cs typeface="Trebuchet MS"/>
                <a:sym typeface="Trebuchet MS"/>
              </a:rPr>
              <a:t>寻找对应日期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Trebuchet MS"/>
                <a:ea typeface="Trebuchet MS"/>
                <a:cs typeface="Trebuchet MS"/>
                <a:sym typeface="Trebuchet MS"/>
              </a:rPr>
              <a:t>对应单品的批发价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>
            <a:off x="7288750" y="3429000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25" y="1706576"/>
            <a:ext cx="6324108" cy="3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675" y="1742975"/>
            <a:ext cx="6364626" cy="47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900"/>
              <a:t>数据预处理(2):Sumifs函数</a:t>
            </a:r>
            <a:endParaRPr sz="3900"/>
          </a:p>
        </p:txBody>
      </p:sp>
      <p:sp>
        <p:nvSpPr>
          <p:cNvPr id="175" name="Google Shape;175;p22"/>
          <p:cNvSpPr txBox="1"/>
          <p:nvPr/>
        </p:nvSpPr>
        <p:spPr>
          <a:xfrm>
            <a:off x="7624525" y="1930500"/>
            <a:ext cx="1506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rebuchet MS"/>
                <a:ea typeface="Trebuchet MS"/>
                <a:cs typeface="Trebuchet MS"/>
                <a:sym typeface="Trebuchet MS"/>
              </a:rPr>
              <a:t>日期格式转换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7624525" y="3171225"/>
            <a:ext cx="1272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rebuchet MS"/>
                <a:ea typeface="Trebuchet MS"/>
                <a:cs typeface="Trebuchet MS"/>
                <a:sym typeface="Trebuchet MS"/>
              </a:rPr>
              <a:t>月份筛选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7716100" y="4931300"/>
            <a:ext cx="1506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rebuchet MS"/>
                <a:ea typeface="Trebuchet MS"/>
                <a:cs typeface="Trebuchet MS"/>
                <a:sym typeface="Trebuchet MS"/>
              </a:rPr>
              <a:t>函数形式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>
            <a:off x="6952975" y="21537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2"/>
          <p:cNvCxnSpPr/>
          <p:nvPr/>
        </p:nvCxnSpPr>
        <p:spPr>
          <a:xfrm>
            <a:off x="6952975" y="3429000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6952975" y="5160200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问题一</a:t>
            </a:r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1382676" y="1559041"/>
            <a:ext cx="7429278" cy="5093480"/>
            <a:chOff x="826925" y="1852525"/>
            <a:chExt cx="6987658" cy="4726250"/>
          </a:xfrm>
        </p:grpSpPr>
        <p:pic>
          <p:nvPicPr>
            <p:cNvPr id="187" name="Google Shape;18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925" y="1852525"/>
              <a:ext cx="6987658" cy="472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3"/>
            <p:cNvSpPr/>
            <p:nvPr/>
          </p:nvSpPr>
          <p:spPr>
            <a:xfrm>
              <a:off x="3418950" y="1930500"/>
              <a:ext cx="1803600" cy="199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9" name="Google Shape;189;p23"/>
          <p:cNvSpPr txBox="1"/>
          <p:nvPr/>
        </p:nvSpPr>
        <p:spPr>
          <a:xfrm>
            <a:off x="3728563" y="1103250"/>
            <a:ext cx="2737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latin typeface="STsong"/>
                <a:ea typeface="STsong"/>
                <a:cs typeface="STsong"/>
                <a:sym typeface="STsong"/>
              </a:rPr>
              <a:t>各品类月销量与月份关系</a:t>
            </a:r>
            <a:endParaRPr sz="1700">
              <a:latin typeface="STsong"/>
              <a:ea typeface="STsong"/>
              <a:cs typeface="STsong"/>
              <a:sym typeface="STso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25" y="1657750"/>
            <a:ext cx="8596800" cy="43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CN"/>
              <a:t>斯皮尔曼相关系数原理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693550" y="526125"/>
            <a:ext cx="85968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品类间相互关系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25" y="1233225"/>
            <a:ext cx="9239950" cy="55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831900" y="3110050"/>
            <a:ext cx="91125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花叶类与花菜类，花叶类与水生根茎类，水生根茎类与食用菌有明显的正相关趋势(Rxy&gt;0.75)。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茄类与食用菌有一定的负相关趋势 (Rxy 接近 0.70)。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注：Rxy是斯皮尔曼相关系数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单品相关性举例（茄类）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" y="1244675"/>
            <a:ext cx="9345201" cy="53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807700" y="3220775"/>
            <a:ext cx="9345300" cy="7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相关趋势极其明显的有：青茄子(2)与紫茄子(1)（Rxy=0.989）。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rebuchet MS"/>
                <a:ea typeface="Trebuchet MS"/>
                <a:cs typeface="Trebuchet MS"/>
                <a:sym typeface="Trebuchet MS"/>
              </a:rPr>
              <a:t>注：我们对极其明显的定义是：Rxy&gt;=0.95,双尾显著性&lt;=0.05。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2429</Words>
  <Application>Microsoft Office PowerPoint</Application>
  <PresentationFormat>宽屏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Noto Sans Symbols</vt:lpstr>
      <vt:lpstr>STsong</vt:lpstr>
      <vt:lpstr>Arial</vt:lpstr>
      <vt:lpstr>Trebuchet MS</vt:lpstr>
      <vt:lpstr>Facet</vt:lpstr>
      <vt:lpstr>基于多重回归分析的决策模型</vt:lpstr>
      <vt:lpstr>综述-概念理解</vt:lpstr>
      <vt:lpstr>综述-方法应用</vt:lpstr>
      <vt:lpstr>数据预处理(1):Vlookup函数</vt:lpstr>
      <vt:lpstr>数据预处理(2):Sumifs函数</vt:lpstr>
      <vt:lpstr>问题一</vt:lpstr>
      <vt:lpstr>斯皮尔曼相关系数原理</vt:lpstr>
      <vt:lpstr>品类间相互关系</vt:lpstr>
      <vt:lpstr>单品相关性举例（茄类） </vt:lpstr>
      <vt:lpstr>单品相关性举例（食用菌）</vt:lpstr>
      <vt:lpstr>问题二</vt:lpstr>
      <vt:lpstr>成本加成定价公式</vt:lpstr>
      <vt:lpstr>2023 年 6 月 24-30 日各品类的总日销量</vt:lpstr>
      <vt:lpstr>成本加成定价的加权平均处理</vt:lpstr>
      <vt:lpstr>高斯函数的模型建立</vt:lpstr>
      <vt:lpstr>高斯函数的模型建立</vt:lpstr>
      <vt:lpstr>花叶类</vt:lpstr>
      <vt:lpstr>花菜类</vt:lpstr>
      <vt:lpstr>水生根茎类</vt:lpstr>
      <vt:lpstr>茄类</vt:lpstr>
      <vt:lpstr>辣椒类</vt:lpstr>
      <vt:lpstr>食用菌</vt:lpstr>
      <vt:lpstr>问题三</vt:lpstr>
      <vt:lpstr>基于周销量的筛选定性分析 </vt:lpstr>
      <vt:lpstr>多重回归分析 </vt:lpstr>
      <vt:lpstr>单品日利润与补货量</vt:lpstr>
      <vt:lpstr>代售商品→最终上架商品 （10个代售商品选前6个收益大的）</vt:lpstr>
      <vt:lpstr>27 种上架商品的补货与定价策略 </vt:lpstr>
      <vt:lpstr>问题四</vt:lpstr>
      <vt:lpstr>准则层两两比较矩阵</vt:lpstr>
      <vt:lpstr>核验结果</vt:lpstr>
      <vt:lpstr>模型优缺点 </vt:lpstr>
      <vt:lpstr>模型优缺点</vt:lpstr>
      <vt:lpstr>感谢聆听，敬请提问! 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基于多重回归分析的决策模型</dc:title>
  <cp:lastModifiedBy>宜树 杨</cp:lastModifiedBy>
  <cp:revision>1</cp:revision>
  <dcterms:modified xsi:type="dcterms:W3CDTF">2023-09-20T11:17:00Z</dcterms:modified>
</cp:coreProperties>
</file>